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1" r:id="rId4"/>
    <p:sldId id="278" r:id="rId5"/>
    <p:sldId id="274" r:id="rId6"/>
    <p:sldId id="321" r:id="rId7"/>
    <p:sldId id="323" r:id="rId8"/>
    <p:sldId id="322" r:id="rId9"/>
    <p:sldId id="32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54" autoAdjust="0"/>
    <p:restoredTop sz="96196" autoAdjust="0"/>
  </p:normalViewPr>
  <p:slideViewPr>
    <p:cSldViewPr snapToGrid="0" showGuides="1">
      <p:cViewPr varScale="1">
        <p:scale>
          <a:sx n="75" d="100"/>
          <a:sy n="75" d="100"/>
        </p:scale>
        <p:origin x="184" y="1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7FCB3F4-1013-4C27-A071-AA09A9737A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92905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7FCB3F4-1013-4C27-A071-AA09A9737A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3554" y="791473"/>
            <a:ext cx="4284617" cy="55744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B75454F5-0A10-4493-9D37-30E4CF1B714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47954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C590238-E234-441E-A1D3-12BBFFFCA5B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65475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421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AB87A0-E141-4976-A24F-97A3C530F73D}"/>
              </a:ext>
            </a:extLst>
          </p:cNvPr>
          <p:cNvSpPr/>
          <p:nvPr userDrawn="1"/>
        </p:nvSpPr>
        <p:spPr>
          <a:xfrm>
            <a:off x="0" y="0"/>
            <a:ext cx="2351314" cy="304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721" y="1419496"/>
            <a:ext cx="2351314" cy="49334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EB55B4-D015-4D6E-BE85-E37F5937A18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86892" y="505098"/>
            <a:ext cx="2351314" cy="58478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30DC92A-1C43-4637-A252-B8C21735BB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47063" y="2116182"/>
            <a:ext cx="2351314" cy="423671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728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611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56628" y="317863"/>
            <a:ext cx="2820721" cy="195072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58BB02-24D8-4FF8-B8D7-6E62ED53DCD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61234" y="2462348"/>
            <a:ext cx="2820721" cy="195072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12336F41-52B8-4A92-8ECC-010E63E63C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56628" y="4606833"/>
            <a:ext cx="2820721" cy="195072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1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15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BE557-295B-4632-B904-9365A6E29041}"/>
              </a:ext>
            </a:extLst>
          </p:cNvPr>
          <p:cNvSpPr/>
          <p:nvPr userDrawn="1"/>
        </p:nvSpPr>
        <p:spPr>
          <a:xfrm>
            <a:off x="0" y="0"/>
            <a:ext cx="12192000" cy="42497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E82665-E472-4E88-9084-FB20D5F0256C}"/>
              </a:ext>
            </a:extLst>
          </p:cNvPr>
          <p:cNvGrpSpPr/>
          <p:nvPr userDrawn="1"/>
        </p:nvGrpSpPr>
        <p:grpSpPr>
          <a:xfrm>
            <a:off x="6357379" y="701878"/>
            <a:ext cx="5179940" cy="2846026"/>
            <a:chOff x="-548507" y="477868"/>
            <a:chExt cx="11570449" cy="63571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BC747A-A889-4697-8DCD-13A2C5D59B2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DEFE8F-DD5C-42E9-9ECC-65A30A74CEF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3F96301-10EB-4083-AB6C-64D3D83E720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9AB814-BA72-457F-AA93-B2CF4B75C3F3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BA6135-FA6C-4F0F-94BA-07AC3F34A77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03CD12-E0FF-4ABB-875F-A8875376DE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37E77B2-34E7-4DE2-A129-D0B85E0999D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A41B13D-38AE-4850-8C86-61B5E1F034C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E9E116-BC0D-48E3-95EF-A66620780A3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A5A932C-A798-40A8-935D-EDF4929791F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5603615-B258-499E-82ED-F3F8D1387F0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8BDDCD-4841-4408-AF6B-2CABE1888B2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53321" y="861723"/>
            <a:ext cx="3814976" cy="229875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253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83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5B8FA96-20D4-4226-AE80-05B983C010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60571" y="0"/>
            <a:ext cx="653142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84" r:id="rId3"/>
    <p:sldLayoutId id="2147483670" r:id="rId4"/>
    <p:sldLayoutId id="2147483671" r:id="rId5"/>
    <p:sldLayoutId id="2147483673" r:id="rId6"/>
    <p:sldLayoutId id="2147483674" r:id="rId7"/>
    <p:sldLayoutId id="2147483675" r:id="rId8"/>
    <p:sldLayoutId id="2147483683" r:id="rId9"/>
    <p:sldLayoutId id="2147483665" r:id="rId10"/>
    <p:sldLayoutId id="2147483676" r:id="rId11"/>
    <p:sldLayoutId id="2147483677" r:id="rId12"/>
    <p:sldLayoutId id="2147483682" r:id="rId13"/>
    <p:sldLayoutId id="2147483680" r:id="rId14"/>
    <p:sldLayoutId id="214748367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80416" y="1926705"/>
            <a:ext cx="5419782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Database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r>
              <a:rPr lang="en-US" altLang="ko-KR" sz="32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Pengembang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Perumahan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334995"/>
            <a:ext cx="477709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Informasi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Perumahan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akurat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kepada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masyarakat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serta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membantu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program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Pemerintah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Provinsi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Jawa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Tengah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penyelenggaraan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perumahan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68A21-A86A-AA44-BC74-507ECAD29F65}"/>
              </a:ext>
            </a:extLst>
          </p:cNvPr>
          <p:cNvSpPr txBox="1"/>
          <p:nvPr/>
        </p:nvSpPr>
        <p:spPr>
          <a:xfrm>
            <a:off x="3381188" y="872359"/>
            <a:ext cx="5687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PETUNJUK TEKNIS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29CB7-799A-924F-BD60-521FE52B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01" y="5492798"/>
            <a:ext cx="595938" cy="663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DFDDD-430D-264C-9BA1-AAE731BFE73C}"/>
              </a:ext>
            </a:extLst>
          </p:cNvPr>
          <p:cNvSpPr txBox="1"/>
          <p:nvPr/>
        </p:nvSpPr>
        <p:spPr>
          <a:xfrm>
            <a:off x="4411623" y="5510465"/>
            <a:ext cx="56877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Futura Bk BT" panose="020B0502020204020303" pitchFamily="34" charset="0"/>
              </a:rPr>
              <a:t>PEMERINTAH  PROVINSI  JAWA TENGAH</a:t>
            </a:r>
            <a:endParaRPr lang="en-US" sz="1200" b="1" dirty="0" err="1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sz="1200" b="1" dirty="0" err="1">
                <a:solidFill>
                  <a:schemeClr val="bg1"/>
                </a:solidFill>
                <a:latin typeface="Futura Bk BT" panose="020B0502020204020303" pitchFamily="34" charset="0"/>
              </a:rPr>
              <a:t>Dinas</a:t>
            </a:r>
            <a:r>
              <a:rPr lang="en-US" sz="1200" b="1" dirty="0">
                <a:solidFill>
                  <a:schemeClr val="bg1"/>
                </a:solidFill>
                <a:latin typeface="Futura Bk BT" panose="020B0502020204020303" pitchFamily="34" charset="0"/>
              </a:rPr>
              <a:t> Peerumahan, Kawasan Permukiman dan Pertanahan</a:t>
            </a:r>
          </a:p>
          <a:p>
            <a:r>
              <a:rPr lang="en-ID" sz="1100" dirty="0">
                <a:solidFill>
                  <a:schemeClr val="bg1"/>
                </a:solidFill>
                <a:latin typeface="Futura Bk BT" panose="020B0502020204020303" pitchFamily="34" charset="0"/>
              </a:rPr>
              <a:t>Jl. </a:t>
            </a:r>
            <a:r>
              <a:rPr lang="en-ID" sz="1100" dirty="0" err="1">
                <a:solidFill>
                  <a:schemeClr val="bg1"/>
                </a:solidFill>
                <a:latin typeface="Futura Bk BT" panose="020B0502020204020303" pitchFamily="34" charset="0"/>
              </a:rPr>
              <a:t>Madukoro</a:t>
            </a:r>
            <a:r>
              <a:rPr lang="en-ID" sz="1100" dirty="0">
                <a:solidFill>
                  <a:schemeClr val="bg1"/>
                </a:solidFill>
                <a:latin typeface="Futura Bk BT" panose="020B0502020204020303" pitchFamily="34" charset="0"/>
              </a:rPr>
              <a:t> Blok AA-BB, </a:t>
            </a:r>
            <a:r>
              <a:rPr lang="en-ID" sz="1100" dirty="0" err="1">
                <a:solidFill>
                  <a:schemeClr val="bg1"/>
                </a:solidFill>
                <a:latin typeface="Futura Bk BT" panose="020B0502020204020303" pitchFamily="34" charset="0"/>
              </a:rPr>
              <a:t>Tawangmas</a:t>
            </a:r>
            <a:r>
              <a:rPr lang="en-ID" sz="1100" dirty="0">
                <a:solidFill>
                  <a:schemeClr val="bg1"/>
                </a:solidFill>
                <a:latin typeface="Futura Bk BT" panose="020B0502020204020303" pitchFamily="34" charset="0"/>
              </a:rPr>
              <a:t>, Kota Semarang, </a:t>
            </a:r>
            <a:r>
              <a:rPr lang="en-ID" sz="1100" dirty="0" err="1">
                <a:solidFill>
                  <a:schemeClr val="bg1"/>
                </a:solidFill>
                <a:latin typeface="Futura Bk BT" panose="020B0502020204020303" pitchFamily="34" charset="0"/>
              </a:rPr>
              <a:t>Jawa</a:t>
            </a:r>
            <a:r>
              <a:rPr lang="en-ID" sz="1100" dirty="0">
                <a:solidFill>
                  <a:schemeClr val="bg1"/>
                </a:solidFill>
                <a:latin typeface="Futura Bk BT" panose="020B0502020204020303" pitchFamily="34" charset="0"/>
              </a:rPr>
              <a:t> Tengah 50144</a:t>
            </a: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156">
            <a:extLst>
              <a:ext uri="{FF2B5EF4-FFF2-40B4-BE49-F238E27FC236}">
                <a16:creationId xmlns:a16="http://schemas.microsoft.com/office/drawing/2014/main" id="{CB02054B-9F99-9E43-A911-9D7533BEFA53}"/>
              </a:ext>
            </a:extLst>
          </p:cNvPr>
          <p:cNvSpPr/>
          <p:nvPr/>
        </p:nvSpPr>
        <p:spPr>
          <a:xfrm>
            <a:off x="7436420" y="4296141"/>
            <a:ext cx="684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Alur </a:t>
            </a:r>
            <a:r>
              <a:rPr lang="en-US" sz="4000" b="1" dirty="0" err="1">
                <a:latin typeface="Arial Black" panose="020B0604020202020204" pitchFamily="34" charset="0"/>
                <a:cs typeface="Arial Black" panose="020B0604020202020204" pitchFamily="34" charset="0"/>
              </a:rPr>
              <a:t>Partisipasi</a:t>
            </a:r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sz="4000" b="1" dirty="0" err="1">
                <a:latin typeface="Arial Black" panose="020B0604020202020204" pitchFamily="34" charset="0"/>
                <a:cs typeface="Arial Black" panose="020B0604020202020204" pitchFamily="34" charset="0"/>
              </a:rPr>
              <a:t>Pengembang</a:t>
            </a:r>
            <a:r>
              <a:rPr 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F68E11-B818-4E03-BD16-C7A09BDE1625}"/>
              </a:ext>
            </a:extLst>
          </p:cNvPr>
          <p:cNvCxnSpPr>
            <a:cxnSpLocks/>
          </p:cNvCxnSpPr>
          <p:nvPr/>
        </p:nvCxnSpPr>
        <p:spPr>
          <a:xfrm flipH="1">
            <a:off x="231405" y="2447391"/>
            <a:ext cx="11442104" cy="3328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ardrop 3">
            <a:extLst>
              <a:ext uri="{FF2B5EF4-FFF2-40B4-BE49-F238E27FC236}">
                <a16:creationId xmlns:a16="http://schemas.microsoft.com/office/drawing/2014/main" id="{1774F783-FAED-4C00-9921-B07D9BBF6B72}"/>
              </a:ext>
            </a:extLst>
          </p:cNvPr>
          <p:cNvSpPr/>
          <p:nvPr/>
        </p:nvSpPr>
        <p:spPr>
          <a:xfrm rot="8100000">
            <a:off x="909130" y="2250333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CDC83-A192-40E6-BE7F-129B10386D3A}"/>
              </a:ext>
            </a:extLst>
          </p:cNvPr>
          <p:cNvSpPr txBox="1"/>
          <p:nvPr/>
        </p:nvSpPr>
        <p:spPr>
          <a:xfrm>
            <a:off x="8954233" y="1664030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3FB780-2E4D-4DA1-B88B-3E493B31A4B6}"/>
              </a:ext>
            </a:extLst>
          </p:cNvPr>
          <p:cNvSpPr/>
          <p:nvPr/>
        </p:nvSpPr>
        <p:spPr>
          <a:xfrm rot="10800000">
            <a:off x="1022629" y="2365749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201DAB9A-0EDF-4026-A62D-847BD73F7531}"/>
              </a:ext>
            </a:extLst>
          </p:cNvPr>
          <p:cNvSpPr/>
          <p:nvPr/>
        </p:nvSpPr>
        <p:spPr>
          <a:xfrm rot="8100000">
            <a:off x="2628372" y="2250333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F30E3A-1CE3-41FF-8960-B017C4E0F538}"/>
              </a:ext>
            </a:extLst>
          </p:cNvPr>
          <p:cNvSpPr/>
          <p:nvPr/>
        </p:nvSpPr>
        <p:spPr>
          <a:xfrm rot="10800000">
            <a:off x="2741871" y="2365749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4CF46518-A55B-438D-8EBE-DCFA3B5C824D}"/>
              </a:ext>
            </a:extLst>
          </p:cNvPr>
          <p:cNvSpPr/>
          <p:nvPr/>
        </p:nvSpPr>
        <p:spPr>
          <a:xfrm rot="8100000">
            <a:off x="4347614" y="2250333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FA4A2A-828A-4CCC-9898-42570D560BCD}"/>
              </a:ext>
            </a:extLst>
          </p:cNvPr>
          <p:cNvSpPr/>
          <p:nvPr/>
        </p:nvSpPr>
        <p:spPr>
          <a:xfrm rot="10800000">
            <a:off x="4461113" y="2365749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5BEDF847-B0E5-419E-8DD0-9728DA1580E9}"/>
              </a:ext>
            </a:extLst>
          </p:cNvPr>
          <p:cNvSpPr/>
          <p:nvPr/>
        </p:nvSpPr>
        <p:spPr>
          <a:xfrm rot="8100000">
            <a:off x="6066856" y="2250333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0CF62E-8089-473D-988A-BFE6228E7BBB}"/>
              </a:ext>
            </a:extLst>
          </p:cNvPr>
          <p:cNvSpPr/>
          <p:nvPr/>
        </p:nvSpPr>
        <p:spPr>
          <a:xfrm rot="10800000">
            <a:off x="6180355" y="2365749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E97E0B52-47B5-421D-85BD-D6F83825327E}"/>
              </a:ext>
            </a:extLst>
          </p:cNvPr>
          <p:cNvSpPr/>
          <p:nvPr/>
        </p:nvSpPr>
        <p:spPr>
          <a:xfrm rot="8100000">
            <a:off x="10949000" y="2210949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CE0C77-177A-4A62-B49F-BDAC9E35048B}"/>
              </a:ext>
            </a:extLst>
          </p:cNvPr>
          <p:cNvSpPr/>
          <p:nvPr/>
        </p:nvSpPr>
        <p:spPr>
          <a:xfrm rot="10800000">
            <a:off x="11062499" y="2326365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C6F36C48-7D24-4713-9A62-EF99994F9472}"/>
              </a:ext>
            </a:extLst>
          </p:cNvPr>
          <p:cNvSpPr/>
          <p:nvPr/>
        </p:nvSpPr>
        <p:spPr>
          <a:xfrm rot="8100000">
            <a:off x="9286684" y="2250333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142D7-AD20-4CBC-8EC4-ABEB8280414B}"/>
              </a:ext>
            </a:extLst>
          </p:cNvPr>
          <p:cNvSpPr txBox="1"/>
          <p:nvPr/>
        </p:nvSpPr>
        <p:spPr>
          <a:xfrm>
            <a:off x="576677" y="1664030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45FA-8CAE-4469-A01A-51DE8B5B6123}"/>
              </a:ext>
            </a:extLst>
          </p:cNvPr>
          <p:cNvSpPr txBox="1"/>
          <p:nvPr/>
        </p:nvSpPr>
        <p:spPr>
          <a:xfrm>
            <a:off x="2295919" y="1664030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DA760-73BA-471E-88F0-0B30F3E8DBB7}"/>
              </a:ext>
            </a:extLst>
          </p:cNvPr>
          <p:cNvSpPr txBox="1"/>
          <p:nvPr/>
        </p:nvSpPr>
        <p:spPr>
          <a:xfrm>
            <a:off x="4015161" y="1664030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B6C70-D127-4656-89D5-FF11E70456A2}"/>
              </a:ext>
            </a:extLst>
          </p:cNvPr>
          <p:cNvSpPr txBox="1"/>
          <p:nvPr/>
        </p:nvSpPr>
        <p:spPr>
          <a:xfrm>
            <a:off x="5734403" y="1664030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C583C-1A22-465A-87D6-A6FC08C49079}"/>
              </a:ext>
            </a:extLst>
          </p:cNvPr>
          <p:cNvSpPr txBox="1"/>
          <p:nvPr/>
        </p:nvSpPr>
        <p:spPr>
          <a:xfrm>
            <a:off x="10616549" y="1624646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E7ACB3-F2F6-4B17-BBA3-5564A808D19E}"/>
              </a:ext>
            </a:extLst>
          </p:cNvPr>
          <p:cNvSpPr/>
          <p:nvPr/>
        </p:nvSpPr>
        <p:spPr>
          <a:xfrm rot="10800000">
            <a:off x="9400183" y="2365749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Oval 131">
            <a:extLst>
              <a:ext uri="{FF2B5EF4-FFF2-40B4-BE49-F238E27FC236}">
                <a16:creationId xmlns:a16="http://schemas.microsoft.com/office/drawing/2014/main" id="{FAF6EBE4-481F-4C86-8191-7CD6EF9CD239}"/>
              </a:ext>
            </a:extLst>
          </p:cNvPr>
          <p:cNvSpPr/>
          <p:nvPr/>
        </p:nvSpPr>
        <p:spPr>
          <a:xfrm>
            <a:off x="783037" y="4332789"/>
            <a:ext cx="684000" cy="68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8" name="Group 4">
            <a:extLst>
              <a:ext uri="{FF2B5EF4-FFF2-40B4-BE49-F238E27FC236}">
                <a16:creationId xmlns:a16="http://schemas.microsoft.com/office/drawing/2014/main" id="{7DA23C7A-DF0D-496B-9E77-F48EF1232D24}"/>
              </a:ext>
            </a:extLst>
          </p:cNvPr>
          <p:cNvGrpSpPr/>
          <p:nvPr/>
        </p:nvGrpSpPr>
        <p:grpSpPr>
          <a:xfrm>
            <a:off x="323529" y="5052697"/>
            <a:ext cx="1550267" cy="717139"/>
            <a:chOff x="1570525" y="4862808"/>
            <a:chExt cx="1550267" cy="71713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D61BAA-98FA-4FE4-BE9F-681F2755B792}"/>
                </a:ext>
              </a:extLst>
            </p:cNvPr>
            <p:cNvSpPr txBox="1"/>
            <p:nvPr/>
          </p:nvSpPr>
          <p:spPr>
            <a:xfrm>
              <a:off x="1570525" y="4862808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Buka Website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24B391-018B-4AF9-B4C1-67D02A2AC11A}"/>
                </a:ext>
              </a:extLst>
            </p:cNvPr>
            <p:cNvSpPr txBox="1"/>
            <p:nvPr/>
          </p:nvSpPr>
          <p:spPr>
            <a:xfrm>
              <a:off x="1570525" y="5118282"/>
              <a:ext cx="1550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Pilih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Disperakim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jatengprov.go.id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1" name="Straight Arrow Connector 133">
            <a:extLst>
              <a:ext uri="{FF2B5EF4-FFF2-40B4-BE49-F238E27FC236}">
                <a16:creationId xmlns:a16="http://schemas.microsoft.com/office/drawing/2014/main" id="{FEB32DDB-81A6-445D-8EDA-14FF6472611F}"/>
              </a:ext>
            </a:extLst>
          </p:cNvPr>
          <p:cNvCxnSpPr>
            <a:cxnSpLocks/>
          </p:cNvCxnSpPr>
          <p:nvPr/>
        </p:nvCxnSpPr>
        <p:spPr>
          <a:xfrm flipH="1" flipV="1">
            <a:off x="1110703" y="3211618"/>
            <a:ext cx="14334" cy="1121171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125">
            <a:extLst>
              <a:ext uri="{FF2B5EF4-FFF2-40B4-BE49-F238E27FC236}">
                <a16:creationId xmlns:a16="http://schemas.microsoft.com/office/drawing/2014/main" id="{E0838848-F90A-4504-9667-CE40A32A4E68}"/>
              </a:ext>
            </a:extLst>
          </p:cNvPr>
          <p:cNvSpPr/>
          <p:nvPr/>
        </p:nvSpPr>
        <p:spPr>
          <a:xfrm>
            <a:off x="9161023" y="3494104"/>
            <a:ext cx="684000" cy="68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Group 17">
            <a:extLst>
              <a:ext uri="{FF2B5EF4-FFF2-40B4-BE49-F238E27FC236}">
                <a16:creationId xmlns:a16="http://schemas.microsoft.com/office/drawing/2014/main" id="{0BF53088-3D38-43DC-932E-B2877CC1C02C}"/>
              </a:ext>
            </a:extLst>
          </p:cNvPr>
          <p:cNvGrpSpPr/>
          <p:nvPr/>
        </p:nvGrpSpPr>
        <p:grpSpPr>
          <a:xfrm>
            <a:off x="8727601" y="4228263"/>
            <a:ext cx="1550267" cy="1328096"/>
            <a:chOff x="7119339" y="3242711"/>
            <a:chExt cx="1550267" cy="13280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2F8D569-16AF-45E6-83B6-BB35760ADCF9}"/>
                </a:ext>
              </a:extLst>
            </p:cNvPr>
            <p:cNvSpPr txBox="1"/>
            <p:nvPr/>
          </p:nvSpPr>
          <p:spPr>
            <a:xfrm>
              <a:off x="7119339" y="3242711"/>
              <a:ext cx="155026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Input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Tipe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Rumah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E809B5-94B3-48F8-9245-9FDFC7BACFB2}"/>
                </a:ext>
              </a:extLst>
            </p:cNvPr>
            <p:cNvSpPr txBox="1"/>
            <p:nvPr/>
          </p:nvSpPr>
          <p:spPr>
            <a:xfrm>
              <a:off x="7119339" y="3739810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Input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tipe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rumah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disediakan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harga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jenis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lainnya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6" name="Straight Arrow Connector 127">
            <a:extLst>
              <a:ext uri="{FF2B5EF4-FFF2-40B4-BE49-F238E27FC236}">
                <a16:creationId xmlns:a16="http://schemas.microsoft.com/office/drawing/2014/main" id="{A00254BA-5235-49A4-BE9C-B55D96464DAF}"/>
              </a:ext>
            </a:extLst>
          </p:cNvPr>
          <p:cNvCxnSpPr/>
          <p:nvPr/>
        </p:nvCxnSpPr>
        <p:spPr>
          <a:xfrm flipH="1" flipV="1">
            <a:off x="9500733" y="3212994"/>
            <a:ext cx="4580" cy="28111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150">
            <a:extLst>
              <a:ext uri="{FF2B5EF4-FFF2-40B4-BE49-F238E27FC236}">
                <a16:creationId xmlns:a16="http://schemas.microsoft.com/office/drawing/2014/main" id="{9207008A-7E64-43C4-B2D8-E3513A2F833F}"/>
              </a:ext>
            </a:extLst>
          </p:cNvPr>
          <p:cNvSpPr/>
          <p:nvPr/>
        </p:nvSpPr>
        <p:spPr>
          <a:xfrm>
            <a:off x="4204158" y="4250849"/>
            <a:ext cx="684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3" name="Group 14">
            <a:extLst>
              <a:ext uri="{FF2B5EF4-FFF2-40B4-BE49-F238E27FC236}">
                <a16:creationId xmlns:a16="http://schemas.microsoft.com/office/drawing/2014/main" id="{171886D8-E01D-4C0D-AD18-40BC5D78D757}"/>
              </a:ext>
            </a:extLst>
          </p:cNvPr>
          <p:cNvGrpSpPr/>
          <p:nvPr/>
        </p:nvGrpSpPr>
        <p:grpSpPr>
          <a:xfrm>
            <a:off x="3742700" y="5023001"/>
            <a:ext cx="1580304" cy="1474345"/>
            <a:chOff x="3760925" y="4859332"/>
            <a:chExt cx="1580304" cy="147434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459933-03D9-4DA8-BC6B-5F39B43CE82C}"/>
                </a:ext>
              </a:extLst>
            </p:cNvPr>
            <p:cNvSpPr txBox="1"/>
            <p:nvPr/>
          </p:nvSpPr>
          <p:spPr>
            <a:xfrm>
              <a:off x="3790962" y="48593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Daftar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Akun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29094B-4CB2-4F03-9C3B-B18D7CC9492C}"/>
                </a:ext>
              </a:extLst>
            </p:cNvPr>
            <p:cNvSpPr txBox="1"/>
            <p:nvPr/>
          </p:nvSpPr>
          <p:spPr>
            <a:xfrm>
              <a:off x="3760925" y="5133348"/>
              <a:ext cx="15502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Isikan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profil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”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Pengembang”username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password”,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kemudian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klik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“</a:t>
              </a:r>
              <a:r>
                <a:rPr lang="en-ID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Daftar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”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6" name="Straight Arrow Connector 152">
            <a:extLst>
              <a:ext uri="{FF2B5EF4-FFF2-40B4-BE49-F238E27FC236}">
                <a16:creationId xmlns:a16="http://schemas.microsoft.com/office/drawing/2014/main" id="{6EDF1D08-6A39-43D7-A80D-608885F2D378}"/>
              </a:ext>
            </a:extLst>
          </p:cNvPr>
          <p:cNvCxnSpPr>
            <a:cxnSpLocks/>
          </p:cNvCxnSpPr>
          <p:nvPr/>
        </p:nvCxnSpPr>
        <p:spPr>
          <a:xfrm flipV="1">
            <a:off x="4546158" y="3219175"/>
            <a:ext cx="2002" cy="1080442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19">
            <a:extLst>
              <a:ext uri="{FF2B5EF4-FFF2-40B4-BE49-F238E27FC236}">
                <a16:creationId xmlns:a16="http://schemas.microsoft.com/office/drawing/2014/main" id="{B00589D1-E1FB-42F8-95AF-CB88F89C1450}"/>
              </a:ext>
            </a:extLst>
          </p:cNvPr>
          <p:cNvSpPr/>
          <p:nvPr/>
        </p:nvSpPr>
        <p:spPr>
          <a:xfrm>
            <a:off x="5930473" y="3510948"/>
            <a:ext cx="684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8" name="Group 15">
            <a:extLst>
              <a:ext uri="{FF2B5EF4-FFF2-40B4-BE49-F238E27FC236}">
                <a16:creationId xmlns:a16="http://schemas.microsoft.com/office/drawing/2014/main" id="{882B77A3-8ABD-4C25-A205-8FF33F5938E0}"/>
              </a:ext>
            </a:extLst>
          </p:cNvPr>
          <p:cNvGrpSpPr/>
          <p:nvPr/>
        </p:nvGrpSpPr>
        <p:grpSpPr>
          <a:xfrm>
            <a:off x="5497341" y="4237805"/>
            <a:ext cx="1550267" cy="1517128"/>
            <a:chOff x="4898136" y="3349274"/>
            <a:chExt cx="1550267" cy="151712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E91545-35FB-419B-AEFF-E22AD7662A9C}"/>
                </a:ext>
              </a:extLst>
            </p:cNvPr>
            <p:cNvSpPr txBox="1"/>
            <p:nvPr/>
          </p:nvSpPr>
          <p:spPr>
            <a:xfrm>
              <a:off x="4898136" y="3349274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Login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Akun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5BEC06-EF7D-485A-8892-E607D62974DA}"/>
                </a:ext>
              </a:extLst>
            </p:cNvPr>
            <p:cNvSpPr txBox="1"/>
            <p:nvPr/>
          </p:nvSpPr>
          <p:spPr>
            <a:xfrm>
              <a:off x="4898136" y="3666073"/>
              <a:ext cx="15502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tombol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Login,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masukkan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username dan password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telah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didaftarkan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sebelumnya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1" name="Straight Arrow Connector 121">
            <a:extLst>
              <a:ext uri="{FF2B5EF4-FFF2-40B4-BE49-F238E27FC236}">
                <a16:creationId xmlns:a16="http://schemas.microsoft.com/office/drawing/2014/main" id="{687917E3-03FB-4CF6-8A84-F71382B35481}"/>
              </a:ext>
            </a:extLst>
          </p:cNvPr>
          <p:cNvCxnSpPr>
            <a:cxnSpLocks/>
          </p:cNvCxnSpPr>
          <p:nvPr/>
        </p:nvCxnSpPr>
        <p:spPr>
          <a:xfrm flipV="1">
            <a:off x="6272474" y="3212994"/>
            <a:ext cx="8215" cy="297954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7">
            <a:extLst>
              <a:ext uri="{FF2B5EF4-FFF2-40B4-BE49-F238E27FC236}">
                <a16:creationId xmlns:a16="http://schemas.microsoft.com/office/drawing/2014/main" id="{E0338C5C-FD79-49FD-8AD7-1EC087C83705}"/>
              </a:ext>
            </a:extLst>
          </p:cNvPr>
          <p:cNvSpPr/>
          <p:nvPr/>
        </p:nvSpPr>
        <p:spPr>
          <a:xfrm>
            <a:off x="7581112" y="4506564"/>
            <a:ext cx="373459" cy="3222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113">
            <a:extLst>
              <a:ext uri="{FF2B5EF4-FFF2-40B4-BE49-F238E27FC236}">
                <a16:creationId xmlns:a16="http://schemas.microsoft.com/office/drawing/2014/main" id="{91D6B88B-E530-40CC-8BCF-054A5284A4C5}"/>
              </a:ext>
            </a:extLst>
          </p:cNvPr>
          <p:cNvSpPr/>
          <p:nvPr/>
        </p:nvSpPr>
        <p:spPr>
          <a:xfrm>
            <a:off x="2481265" y="3506891"/>
            <a:ext cx="684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5A271A81-D007-4D91-9238-4D3017C5A843}"/>
              </a:ext>
            </a:extLst>
          </p:cNvPr>
          <p:cNvGrpSpPr/>
          <p:nvPr/>
        </p:nvGrpSpPr>
        <p:grpSpPr>
          <a:xfrm>
            <a:off x="2015450" y="4379980"/>
            <a:ext cx="1570336" cy="1242260"/>
            <a:chOff x="2656864" y="3132672"/>
            <a:chExt cx="1570336" cy="124226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42AC3F-85DD-4487-A075-D0560C5A2DC3}"/>
                </a:ext>
              </a:extLst>
            </p:cNvPr>
            <p:cNvSpPr txBox="1"/>
            <p:nvPr/>
          </p:nvSpPr>
          <p:spPr>
            <a:xfrm>
              <a:off x="2676933" y="3132672"/>
              <a:ext cx="1550267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Pilih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Bagian “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Informasi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”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520541-CD3B-4D83-9276-ABF9F941453B}"/>
                </a:ext>
              </a:extLst>
            </p:cNvPr>
            <p:cNvSpPr txBox="1"/>
            <p:nvPr/>
          </p:nvSpPr>
          <p:spPr>
            <a:xfrm>
              <a:off x="2656864" y="3913267"/>
              <a:ext cx="1550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dirty="0" err="1"/>
                <a:t>Pilih</a:t>
              </a:r>
              <a:r>
                <a:rPr lang="en-ID" sz="1200" dirty="0"/>
                <a:t> ”Database </a:t>
              </a:r>
              <a:r>
                <a:rPr lang="en-ID" sz="1200" dirty="0" err="1"/>
                <a:t>Perumahan</a:t>
              </a:r>
              <a:r>
                <a:rPr lang="en-ID" sz="1200" dirty="0"/>
                <a:t>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Arrow Connector 115">
            <a:extLst>
              <a:ext uri="{FF2B5EF4-FFF2-40B4-BE49-F238E27FC236}">
                <a16:creationId xmlns:a16="http://schemas.microsoft.com/office/drawing/2014/main" id="{AA754C55-DC31-4057-80EA-7EB6EC38DF57}"/>
              </a:ext>
            </a:extLst>
          </p:cNvPr>
          <p:cNvCxnSpPr>
            <a:cxnSpLocks/>
          </p:cNvCxnSpPr>
          <p:nvPr/>
        </p:nvCxnSpPr>
        <p:spPr>
          <a:xfrm flipV="1">
            <a:off x="2823265" y="3212994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Block Arc 25">
            <a:extLst>
              <a:ext uri="{FF2B5EF4-FFF2-40B4-BE49-F238E27FC236}">
                <a16:creationId xmlns:a16="http://schemas.microsoft.com/office/drawing/2014/main" id="{E21EFA1F-F5B3-4C7B-9318-8257E8B1B75E}"/>
              </a:ext>
            </a:extLst>
          </p:cNvPr>
          <p:cNvSpPr/>
          <p:nvPr/>
        </p:nvSpPr>
        <p:spPr>
          <a:xfrm>
            <a:off x="6142754" y="3693537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Oval 156">
            <a:extLst>
              <a:ext uri="{FF2B5EF4-FFF2-40B4-BE49-F238E27FC236}">
                <a16:creationId xmlns:a16="http://schemas.microsoft.com/office/drawing/2014/main" id="{85EFAFA3-9899-4E41-AB07-C926769F7219}"/>
              </a:ext>
            </a:extLst>
          </p:cNvPr>
          <p:cNvSpPr/>
          <p:nvPr/>
        </p:nvSpPr>
        <p:spPr>
          <a:xfrm>
            <a:off x="10817980" y="4217001"/>
            <a:ext cx="684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8" name="Group 16">
            <a:extLst>
              <a:ext uri="{FF2B5EF4-FFF2-40B4-BE49-F238E27FC236}">
                <a16:creationId xmlns:a16="http://schemas.microsoft.com/office/drawing/2014/main" id="{9607AFCF-1C45-4742-9106-667D2228BE44}"/>
              </a:ext>
            </a:extLst>
          </p:cNvPr>
          <p:cNvGrpSpPr/>
          <p:nvPr/>
        </p:nvGrpSpPr>
        <p:grpSpPr>
          <a:xfrm>
            <a:off x="10380761" y="4983617"/>
            <a:ext cx="1554353" cy="1576493"/>
            <a:chOff x="6007313" y="4855856"/>
            <a:chExt cx="1554353" cy="157649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C6967E-4DA5-4920-A129-AF0EBFAC0A57}"/>
                </a:ext>
              </a:extLst>
            </p:cNvPr>
            <p:cNvSpPr txBox="1"/>
            <p:nvPr/>
          </p:nvSpPr>
          <p:spPr>
            <a:xfrm>
              <a:off x="6011399" y="4855856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Selesai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1AA280-5612-4E43-AA5F-8F9464BF1EE0}"/>
                </a:ext>
              </a:extLst>
            </p:cNvPr>
            <p:cNvSpPr txBox="1"/>
            <p:nvPr/>
          </p:nvSpPr>
          <p:spPr>
            <a:xfrm>
              <a:off x="6007313" y="5232020"/>
              <a:ext cx="15502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dirty="0"/>
                <a:t>Data-data </a:t>
              </a:r>
              <a:r>
                <a:rPr lang="en-ID" sz="1200" dirty="0" err="1"/>
                <a:t>tersimpan</a:t>
              </a:r>
              <a:r>
                <a:rPr lang="en-ID" sz="1200" dirty="0"/>
                <a:t> pada server </a:t>
              </a:r>
              <a:r>
                <a:rPr lang="en-ID" sz="1200" dirty="0" err="1"/>
                <a:t>disperakim</a:t>
              </a:r>
              <a:r>
                <a:rPr lang="en-ID" sz="1200" dirty="0"/>
                <a:t> dan </a:t>
              </a:r>
              <a:r>
                <a:rPr lang="en-ID" sz="1200" dirty="0" err="1"/>
                <a:t>dapat</a:t>
              </a:r>
              <a:r>
                <a:rPr lang="en-ID" sz="1200" dirty="0"/>
                <a:t> </a:t>
              </a:r>
              <a:r>
                <a:rPr lang="en-ID" sz="1200" dirty="0" err="1"/>
                <a:t>diakses</a:t>
              </a:r>
              <a:r>
                <a:rPr lang="en-ID" sz="1200" dirty="0"/>
                <a:t> </a:t>
              </a:r>
              <a:r>
                <a:rPr lang="en-ID" sz="1200" dirty="0" err="1"/>
                <a:t>melalui</a:t>
              </a:r>
              <a:r>
                <a:rPr lang="en-ID" sz="1200" dirty="0"/>
                <a:t> </a:t>
              </a:r>
              <a:r>
                <a:rPr lang="en-ID" sz="1200" b="1" dirty="0" err="1"/>
                <a:t>Aplikasi</a:t>
              </a:r>
              <a:r>
                <a:rPr lang="en-ID" sz="1200" b="1" dirty="0"/>
                <a:t> </a:t>
              </a:r>
              <a:r>
                <a:rPr lang="en-ID" sz="1200" b="1" dirty="0" err="1"/>
                <a:t>Klinik</a:t>
              </a:r>
              <a:r>
                <a:rPr lang="en-ID" sz="1200" b="1" dirty="0"/>
                <a:t> PKP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cxnSp>
        <p:nvCxnSpPr>
          <p:cNvPr id="61" name="Straight Arrow Connector 158">
            <a:extLst>
              <a:ext uri="{FF2B5EF4-FFF2-40B4-BE49-F238E27FC236}">
                <a16:creationId xmlns:a16="http://schemas.microsoft.com/office/drawing/2014/main" id="{BC9E66CC-9130-4EFF-AAC7-97B9A4397481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1159980" y="3133855"/>
            <a:ext cx="12044" cy="1083146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ardrop 76">
            <a:extLst>
              <a:ext uri="{FF2B5EF4-FFF2-40B4-BE49-F238E27FC236}">
                <a16:creationId xmlns:a16="http://schemas.microsoft.com/office/drawing/2014/main" id="{E44D55B3-CC6A-E747-8EC6-FAAEBB59A725}"/>
              </a:ext>
            </a:extLst>
          </p:cNvPr>
          <p:cNvSpPr/>
          <p:nvPr/>
        </p:nvSpPr>
        <p:spPr>
          <a:xfrm rot="8100000">
            <a:off x="7567440" y="2250333"/>
            <a:ext cx="432048" cy="432048"/>
          </a:xfrm>
          <a:prstGeom prst="teardrop">
            <a:avLst>
              <a:gd name="adj" fmla="val 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D816EE5-38C8-5A43-90B2-EFE2220AA162}"/>
              </a:ext>
            </a:extLst>
          </p:cNvPr>
          <p:cNvSpPr/>
          <p:nvPr/>
        </p:nvSpPr>
        <p:spPr>
          <a:xfrm rot="10800000">
            <a:off x="7680939" y="2365749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31A79-3D9B-8143-96D0-01CCC591AE13}"/>
              </a:ext>
            </a:extLst>
          </p:cNvPr>
          <p:cNvSpPr txBox="1"/>
          <p:nvPr/>
        </p:nvSpPr>
        <p:spPr>
          <a:xfrm>
            <a:off x="7234989" y="1664030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1" name="Group 16">
            <a:extLst>
              <a:ext uri="{FF2B5EF4-FFF2-40B4-BE49-F238E27FC236}">
                <a16:creationId xmlns:a16="http://schemas.microsoft.com/office/drawing/2014/main" id="{170ECA98-39AC-BB4C-80B1-2DE193E74971}"/>
              </a:ext>
            </a:extLst>
          </p:cNvPr>
          <p:cNvGrpSpPr/>
          <p:nvPr/>
        </p:nvGrpSpPr>
        <p:grpSpPr>
          <a:xfrm>
            <a:off x="7003287" y="4952858"/>
            <a:ext cx="1550267" cy="1349853"/>
            <a:chOff x="6011399" y="4785713"/>
            <a:chExt cx="1550267" cy="134985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4B8A6DC-D6EF-2045-AE68-2985059733A9}"/>
                </a:ext>
              </a:extLst>
            </p:cNvPr>
            <p:cNvSpPr txBox="1"/>
            <p:nvPr/>
          </p:nvSpPr>
          <p:spPr>
            <a:xfrm>
              <a:off x="6011399" y="4785713"/>
              <a:ext cx="155026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Tambah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Perumahan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CD618E-5193-1F4B-9ECA-72F625D1E8B9}"/>
                </a:ext>
              </a:extLst>
            </p:cNvPr>
            <p:cNvSpPr txBox="1"/>
            <p:nvPr/>
          </p:nvSpPr>
          <p:spPr>
            <a:xfrm>
              <a:off x="6011399" y="530456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Masukkan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perumahan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brosur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siteplan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perumahan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84" name="Straight Arrow Connector 158">
            <a:extLst>
              <a:ext uri="{FF2B5EF4-FFF2-40B4-BE49-F238E27FC236}">
                <a16:creationId xmlns:a16="http://schemas.microsoft.com/office/drawing/2014/main" id="{A205AE3F-4614-584D-AD1A-874BEAD29D09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7778420" y="3212995"/>
            <a:ext cx="12044" cy="1083146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 Same Side Corner Rectangle 36">
            <a:extLst>
              <a:ext uri="{FF2B5EF4-FFF2-40B4-BE49-F238E27FC236}">
                <a16:creationId xmlns:a16="http://schemas.microsoft.com/office/drawing/2014/main" id="{90A3945B-1E27-8748-BD4C-9A1B52FC2DA2}"/>
              </a:ext>
            </a:extLst>
          </p:cNvPr>
          <p:cNvSpPr/>
          <p:nvPr/>
        </p:nvSpPr>
        <p:spPr>
          <a:xfrm>
            <a:off x="10980121" y="4389897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026" name="Picture 2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D2455F32-C99B-EA44-9646-17827BED4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2" y="4406695"/>
            <a:ext cx="534296" cy="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 Home Icon #143925 - Free Icons Library">
            <a:extLst>
              <a:ext uri="{FF2B5EF4-FFF2-40B4-BE49-F238E27FC236}">
                <a16:creationId xmlns:a16="http://schemas.microsoft.com/office/drawing/2014/main" id="{C0E385B4-36C9-934F-9226-1D49F06C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212" y="3520830"/>
            <a:ext cx="645294" cy="6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ser Icon - Free Icons">
            <a:extLst>
              <a:ext uri="{FF2B5EF4-FFF2-40B4-BE49-F238E27FC236}">
                <a16:creationId xmlns:a16="http://schemas.microsoft.com/office/drawing/2014/main" id="{1E1F6DA9-2AB3-B64A-95BF-2D85743E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01" y="4309023"/>
            <a:ext cx="669667" cy="64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Web Home Icon #143925 - Free Icons Library">
            <a:extLst>
              <a:ext uri="{FF2B5EF4-FFF2-40B4-BE49-F238E27FC236}">
                <a16:creationId xmlns:a16="http://schemas.microsoft.com/office/drawing/2014/main" id="{CDEAA960-7D22-0940-9177-D73E6F66F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086" y="3520830"/>
            <a:ext cx="645294" cy="6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ED4B32-CAA8-F94A-92BA-57CC320E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2" y="3301674"/>
            <a:ext cx="5526885" cy="3556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D78F2-85B8-C540-9484-49F7F247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74" y="2262535"/>
            <a:ext cx="5206269" cy="25359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AADAE9D-3C11-4940-9BCF-769CF1BD8375}"/>
              </a:ext>
            </a:extLst>
          </p:cNvPr>
          <p:cNvGrpSpPr/>
          <p:nvPr/>
        </p:nvGrpSpPr>
        <p:grpSpPr>
          <a:xfrm>
            <a:off x="5819389" y="234941"/>
            <a:ext cx="5652517" cy="1221898"/>
            <a:chOff x="663980" y="4396365"/>
            <a:chExt cx="5652517" cy="1221898"/>
          </a:xfrm>
        </p:grpSpPr>
        <p:sp>
          <p:nvSpPr>
            <p:cNvPr id="21" name="Text Placeholder 12">
              <a:extLst>
                <a:ext uri="{FF2B5EF4-FFF2-40B4-BE49-F238E27FC236}">
                  <a16:creationId xmlns:a16="http://schemas.microsoft.com/office/drawing/2014/main" id="{0C44960C-B261-4C58-B628-B9E1D02408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95958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01</a:t>
              </a:r>
            </a:p>
          </p:txBody>
        </p:sp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E65F8757-26EE-44DF-B103-7AF5B85DBF83}"/>
                </a:ext>
              </a:extLst>
            </p:cNvPr>
            <p:cNvSpPr/>
            <p:nvPr userDrawn="1"/>
          </p:nvSpPr>
          <p:spPr>
            <a:xfrm>
              <a:off x="663980" y="4861031"/>
              <a:ext cx="21874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Buka Web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직사각형 13">
              <a:extLst>
                <a:ext uri="{FF2B5EF4-FFF2-40B4-BE49-F238E27FC236}">
                  <a16:creationId xmlns:a16="http://schemas.microsoft.com/office/drawing/2014/main" id="{7414002A-1353-438E-BDC0-10D83EB9DBF4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</a:rPr>
                <a:t>Buka </a:t>
              </a:r>
              <a:r>
                <a:rPr lang="en-ID" sz="1400" dirty="0" err="1">
                  <a:solidFill>
                    <a:schemeClr val="bg1"/>
                  </a:solidFill>
                </a:rPr>
                <a:t>disperakim.jatengprov.go.id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lalu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pilih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sesi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Sistem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Informasi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2B4B74-9874-41C1-B813-B868BAE6222C}"/>
              </a:ext>
            </a:extLst>
          </p:cNvPr>
          <p:cNvGrpSpPr/>
          <p:nvPr/>
        </p:nvGrpSpPr>
        <p:grpSpPr>
          <a:xfrm>
            <a:off x="5746845" y="1621223"/>
            <a:ext cx="5725061" cy="1437341"/>
            <a:chOff x="669541" y="4396365"/>
            <a:chExt cx="5725061" cy="1437341"/>
          </a:xfrm>
        </p:grpSpPr>
        <p:sp>
          <p:nvSpPr>
            <p:cNvPr id="25" name="Text Placeholder 12">
              <a:extLst>
                <a:ext uri="{FF2B5EF4-FFF2-40B4-BE49-F238E27FC236}">
                  <a16:creationId xmlns:a16="http://schemas.microsoft.com/office/drawing/2014/main" id="{29B6A045-29C6-4DBF-81A6-3C94A2E406B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02925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02</a:t>
              </a:r>
            </a:p>
          </p:txBody>
        </p:sp>
        <p:sp>
          <p:nvSpPr>
            <p:cNvPr id="26" name="직사각형 11">
              <a:extLst>
                <a:ext uri="{FF2B5EF4-FFF2-40B4-BE49-F238E27FC236}">
                  <a16:creationId xmlns:a16="http://schemas.microsoft.com/office/drawing/2014/main" id="{E26632D4-976A-42B9-A4AC-3C016E7D49D0}"/>
                </a:ext>
              </a:extLst>
            </p:cNvPr>
            <p:cNvSpPr/>
            <p:nvPr userDrawn="1"/>
          </p:nvSpPr>
          <p:spPr>
            <a:xfrm>
              <a:off x="1949797" y="4861031"/>
              <a:ext cx="38526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b="1" dirty="0" err="1">
                  <a:solidFill>
                    <a:schemeClr val="bg1"/>
                  </a:solidFill>
                </a:rPr>
                <a:t>Pilih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</a:rPr>
                <a:t>Sesi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</a:rPr>
                <a:t>Sistem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</a:rPr>
                <a:t>Informasi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13">
              <a:extLst>
                <a:ext uri="{FF2B5EF4-FFF2-40B4-BE49-F238E27FC236}">
                  <a16:creationId xmlns:a16="http://schemas.microsoft.com/office/drawing/2014/main" id="{7C5DC97A-4A7D-4646-AF87-F5E0685D1D85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400" dirty="0" err="1">
                  <a:solidFill>
                    <a:schemeClr val="bg1"/>
                  </a:solidFill>
                </a:rPr>
                <a:t>Pilih</a:t>
              </a:r>
              <a:r>
                <a:rPr lang="en-ID" sz="1400" dirty="0">
                  <a:solidFill>
                    <a:schemeClr val="bg1"/>
                  </a:solidFill>
                </a:rPr>
                <a:t> ”Database </a:t>
              </a:r>
              <a:r>
                <a:rPr lang="en-ID" sz="1400" dirty="0" err="1">
                  <a:solidFill>
                    <a:schemeClr val="bg1"/>
                  </a:solidFill>
                </a:rPr>
                <a:t>Perumahan</a:t>
              </a:r>
              <a:r>
                <a:rPr lang="en-ID" sz="1400" dirty="0">
                  <a:solidFill>
                    <a:schemeClr val="bg1"/>
                  </a:solidFill>
                </a:rPr>
                <a:t>” pada </a:t>
              </a:r>
              <a:r>
                <a:rPr lang="en-ID" sz="1400" dirty="0" err="1">
                  <a:solidFill>
                    <a:schemeClr val="bg1"/>
                  </a:solidFill>
                </a:rPr>
                <a:t>sesi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Sistem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Informasi</a:t>
              </a:r>
              <a:r>
                <a:rPr lang="en-ID" sz="1400" dirty="0">
                  <a:solidFill>
                    <a:schemeClr val="bg1"/>
                  </a:solidFill>
                </a:rPr>
                <a:t> website </a:t>
              </a:r>
              <a:r>
                <a:rPr lang="en-ID" sz="1400" dirty="0" err="1">
                  <a:solidFill>
                    <a:schemeClr val="bg1"/>
                  </a:solidFill>
                </a:rPr>
                <a:t>disperakim.jatengprov.go.id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BC4A7F-296C-43BD-A50F-9227E8057C43}"/>
              </a:ext>
            </a:extLst>
          </p:cNvPr>
          <p:cNvGrpSpPr/>
          <p:nvPr/>
        </p:nvGrpSpPr>
        <p:grpSpPr>
          <a:xfrm>
            <a:off x="5824950" y="3082661"/>
            <a:ext cx="2718094" cy="2514559"/>
            <a:chOff x="669541" y="4396365"/>
            <a:chExt cx="2718094" cy="2514559"/>
          </a:xfrm>
        </p:grpSpPr>
        <p:sp>
          <p:nvSpPr>
            <p:cNvPr id="29" name="Text Placeholder 12">
              <a:extLst>
                <a:ext uri="{FF2B5EF4-FFF2-40B4-BE49-F238E27FC236}">
                  <a16:creationId xmlns:a16="http://schemas.microsoft.com/office/drawing/2014/main" id="{69DE75EF-3406-4DA8-955D-698DC9746B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95958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03</a:t>
              </a:r>
            </a:p>
          </p:txBody>
        </p:sp>
        <p:sp>
          <p:nvSpPr>
            <p:cNvPr id="30" name="직사각형 11">
              <a:extLst>
                <a:ext uri="{FF2B5EF4-FFF2-40B4-BE49-F238E27FC236}">
                  <a16:creationId xmlns:a16="http://schemas.microsoft.com/office/drawing/2014/main" id="{93BF600A-9FC2-407B-A617-3B99204D9929}"/>
                </a:ext>
              </a:extLst>
            </p:cNvPr>
            <p:cNvSpPr/>
            <p:nvPr userDrawn="1"/>
          </p:nvSpPr>
          <p:spPr>
            <a:xfrm>
              <a:off x="682641" y="4861031"/>
              <a:ext cx="21874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Daftar </a:t>
              </a:r>
              <a:r>
                <a:rPr lang="en-US" altLang="ko-KR" b="1" dirty="0" err="1">
                  <a:solidFill>
                    <a:schemeClr val="bg1"/>
                  </a:solidFill>
                </a:rPr>
                <a:t>Akun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13">
              <a:extLst>
                <a:ext uri="{FF2B5EF4-FFF2-40B4-BE49-F238E27FC236}">
                  <a16:creationId xmlns:a16="http://schemas.microsoft.com/office/drawing/2014/main" id="{8537D4F3-D5B5-4C52-9F4B-4098081DDA9E}"/>
                </a:ext>
              </a:extLst>
            </p:cNvPr>
            <p:cNvSpPr/>
            <p:nvPr userDrawn="1"/>
          </p:nvSpPr>
          <p:spPr>
            <a:xfrm>
              <a:off x="669541" y="5310486"/>
              <a:ext cx="1526167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</a:rPr>
                <a:t>Pada </a:t>
              </a:r>
              <a:r>
                <a:rPr lang="en-ID" sz="1400" dirty="0" err="1">
                  <a:solidFill>
                    <a:schemeClr val="bg1"/>
                  </a:solidFill>
                </a:rPr>
                <a:t>halaman</a:t>
              </a:r>
              <a:r>
                <a:rPr lang="en-ID" sz="1400" dirty="0">
                  <a:solidFill>
                    <a:schemeClr val="bg1"/>
                  </a:solidFill>
                </a:rPr>
                <a:t> web database </a:t>
              </a:r>
              <a:r>
                <a:rPr lang="en-ID" sz="1400" dirty="0" err="1">
                  <a:solidFill>
                    <a:schemeClr val="bg1"/>
                  </a:solidFill>
                </a:rPr>
                <a:t>perumahan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tersedia</a:t>
              </a:r>
              <a:r>
                <a:rPr lang="en-ID" sz="1400" dirty="0">
                  <a:solidFill>
                    <a:schemeClr val="bg1"/>
                  </a:solidFill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</a:rPr>
                <a:t>tombol</a:t>
              </a:r>
              <a:r>
                <a:rPr lang="en-ID" sz="1400" dirty="0">
                  <a:solidFill>
                    <a:schemeClr val="bg1"/>
                  </a:solidFill>
                </a:rPr>
                <a:t> daftar dan </a:t>
              </a:r>
              <a:r>
                <a:rPr lang="en-ID" sz="1400" dirty="0" err="1">
                  <a:solidFill>
                    <a:schemeClr val="bg1"/>
                  </a:solidFill>
                </a:rPr>
                <a:t>tombol</a:t>
              </a:r>
              <a:r>
                <a:rPr lang="en-ID" sz="1400" dirty="0">
                  <a:solidFill>
                    <a:schemeClr val="bg1"/>
                  </a:solidFill>
                </a:rPr>
                <a:t> login </a:t>
              </a:r>
              <a:r>
                <a:rPr lang="en-ID" sz="1400" dirty="0" err="1">
                  <a:solidFill>
                    <a:schemeClr val="bg1"/>
                  </a:solidFill>
                </a:rPr>
                <a:t>akun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52599FA-A3B6-9B4D-B4A8-39153DC9517D}"/>
              </a:ext>
            </a:extLst>
          </p:cNvPr>
          <p:cNvSpPr/>
          <p:nvPr/>
        </p:nvSpPr>
        <p:spPr>
          <a:xfrm>
            <a:off x="261048" y="257211"/>
            <a:ext cx="49101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Masyarakat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dapat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mencari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melihat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serta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memilih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perumahan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sesuai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kebutuhannya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.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Pengembang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Perumahan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menyediakan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informasi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dibutuhkan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masyarakat</a:t>
            </a:r>
            <a:endParaRPr lang="en-ID" sz="16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endParaRPr lang="en-ID" sz="16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Cara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mengisi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a typeface="Calibri" panose="020F0502020204030204" pitchFamily="34" charset="0"/>
              </a:rPr>
              <a:t>data 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“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Perumahan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”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adalah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sebagai</a:t>
            </a:r>
            <a:r>
              <a:rPr lang="en-ID" sz="1600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a typeface="Calibri" panose="020F0502020204030204" pitchFamily="34" charset="0"/>
              </a:rPr>
              <a:t>berikut</a:t>
            </a:r>
            <a:r>
              <a:rPr lang="en-ID" sz="1600" dirty="0">
                <a:solidFill>
                  <a:schemeClr val="bg1"/>
                </a:solidFill>
                <a:effectLst/>
              </a:rPr>
              <a:t> 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FC81EB-2225-B14A-91B3-41EA395BB028}"/>
              </a:ext>
            </a:extLst>
          </p:cNvPr>
          <p:cNvSpPr/>
          <p:nvPr/>
        </p:nvSpPr>
        <p:spPr>
          <a:xfrm>
            <a:off x="939452" y="2073093"/>
            <a:ext cx="1202499" cy="74538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DC9C1-7BE8-764B-8047-059F45C7C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35" y="3948697"/>
            <a:ext cx="2452959" cy="2652092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389C26A-25F5-854B-83BF-DA3909D43088}"/>
              </a:ext>
            </a:extLst>
          </p:cNvPr>
          <p:cNvSpPr/>
          <p:nvPr/>
        </p:nvSpPr>
        <p:spPr>
          <a:xfrm>
            <a:off x="1055125" y="3940046"/>
            <a:ext cx="2743650" cy="71773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294CB1B-BD27-A641-AE46-3C67BEB7C3D9}"/>
              </a:ext>
            </a:extLst>
          </p:cNvPr>
          <p:cNvSpPr/>
          <p:nvPr/>
        </p:nvSpPr>
        <p:spPr>
          <a:xfrm>
            <a:off x="1681064" y="4844659"/>
            <a:ext cx="1600900" cy="116667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3B2F23-788E-9F4C-81A6-D19C18BA4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860" y="4136305"/>
            <a:ext cx="4429361" cy="2087594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F8C86B7-4F37-3643-9DD0-4FC4CDEB285E}"/>
              </a:ext>
            </a:extLst>
          </p:cNvPr>
          <p:cNvSpPr/>
          <p:nvPr/>
        </p:nvSpPr>
        <p:spPr>
          <a:xfrm>
            <a:off x="10879720" y="3903507"/>
            <a:ext cx="756632" cy="179004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6E88B2-A201-8C4A-B319-7D192C6B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1" y="0"/>
            <a:ext cx="5177442" cy="685799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AADAE9D-3C11-4940-9BCF-769CF1BD8375}"/>
              </a:ext>
            </a:extLst>
          </p:cNvPr>
          <p:cNvGrpSpPr/>
          <p:nvPr/>
        </p:nvGrpSpPr>
        <p:grpSpPr>
          <a:xfrm>
            <a:off x="5804630" y="416236"/>
            <a:ext cx="5646956" cy="1652785"/>
            <a:chOff x="649221" y="4396365"/>
            <a:chExt cx="5646956" cy="1652785"/>
          </a:xfrm>
        </p:grpSpPr>
        <p:sp>
          <p:nvSpPr>
            <p:cNvPr id="21" name="Text Placeholder 12">
              <a:extLst>
                <a:ext uri="{FF2B5EF4-FFF2-40B4-BE49-F238E27FC236}">
                  <a16:creationId xmlns:a16="http://schemas.microsoft.com/office/drawing/2014/main" id="{0C44960C-B261-4C58-B628-B9E1D02408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95958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04</a:t>
              </a:r>
            </a:p>
          </p:txBody>
        </p:sp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E65F8757-26EE-44DF-B103-7AF5B85DBF83}"/>
                </a:ext>
              </a:extLst>
            </p:cNvPr>
            <p:cNvSpPr/>
            <p:nvPr userDrawn="1"/>
          </p:nvSpPr>
          <p:spPr>
            <a:xfrm>
              <a:off x="660752" y="4861031"/>
              <a:ext cx="27796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Isi Profil dan Akun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13">
              <a:extLst>
                <a:ext uri="{FF2B5EF4-FFF2-40B4-BE49-F238E27FC236}">
                  <a16:creationId xmlns:a16="http://schemas.microsoft.com/office/drawing/2014/main" id="{7414002A-1353-438E-BDC0-10D83EB9DBF4}"/>
                </a:ext>
              </a:extLst>
            </p:cNvPr>
            <p:cNvSpPr/>
            <p:nvPr userDrawn="1"/>
          </p:nvSpPr>
          <p:spPr>
            <a:xfrm>
              <a:off x="649221" y="5310486"/>
              <a:ext cx="564695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altLang="ko-KR" sz="1400" dirty="0">
                  <a:solidFill>
                    <a:schemeClr val="bg1"/>
                  </a:solidFill>
                </a:rPr>
                <a:t>Isi profil pengembang beserta alamat lengkap dan logo pengembang agar dapat dilihat oleh masyarakat. Isi akun dan password yang mudah diingat untuk pengisian data-data perumahan selanjutnya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2B4B74-9874-41C1-B813-B868BAE6222C}"/>
              </a:ext>
            </a:extLst>
          </p:cNvPr>
          <p:cNvGrpSpPr/>
          <p:nvPr/>
        </p:nvGrpSpPr>
        <p:grpSpPr>
          <a:xfrm>
            <a:off x="5746845" y="1840096"/>
            <a:ext cx="5725061" cy="1652785"/>
            <a:chOff x="669541" y="4396365"/>
            <a:chExt cx="5725061" cy="1652785"/>
          </a:xfrm>
        </p:grpSpPr>
        <p:sp>
          <p:nvSpPr>
            <p:cNvPr id="25" name="Text Placeholder 12">
              <a:extLst>
                <a:ext uri="{FF2B5EF4-FFF2-40B4-BE49-F238E27FC236}">
                  <a16:creationId xmlns:a16="http://schemas.microsoft.com/office/drawing/2014/main" id="{29B6A045-29C6-4DBF-81A6-3C94A2E406B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02925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05</a:t>
              </a:r>
            </a:p>
          </p:txBody>
        </p:sp>
        <p:sp>
          <p:nvSpPr>
            <p:cNvPr id="26" name="직사각형 11">
              <a:extLst>
                <a:ext uri="{FF2B5EF4-FFF2-40B4-BE49-F238E27FC236}">
                  <a16:creationId xmlns:a16="http://schemas.microsoft.com/office/drawing/2014/main" id="{E26632D4-976A-42B9-A4AC-3C016E7D49D0}"/>
                </a:ext>
              </a:extLst>
            </p:cNvPr>
            <p:cNvSpPr/>
            <p:nvPr userDrawn="1"/>
          </p:nvSpPr>
          <p:spPr>
            <a:xfrm>
              <a:off x="2174063" y="4861031"/>
              <a:ext cx="36283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</a:rPr>
                <a:t>Login Akun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13">
              <a:extLst>
                <a:ext uri="{FF2B5EF4-FFF2-40B4-BE49-F238E27FC236}">
                  <a16:creationId xmlns:a16="http://schemas.microsoft.com/office/drawing/2014/main" id="{7C5DC97A-4A7D-4646-AF87-F5E0685D1D85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Setelah melakukan pendaftaran, pilih tombol Login pada halaman beranda, masukkan akun dan password untuk masuk lebih dalam pada Database Perumahan Jawa Tengah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BC4A7F-296C-43BD-A50F-9227E8057C43}"/>
              </a:ext>
            </a:extLst>
          </p:cNvPr>
          <p:cNvGrpSpPr/>
          <p:nvPr/>
        </p:nvGrpSpPr>
        <p:grpSpPr>
          <a:xfrm>
            <a:off x="5823039" y="3408337"/>
            <a:ext cx="5648867" cy="1437341"/>
            <a:chOff x="667630" y="4396365"/>
            <a:chExt cx="5648867" cy="1437341"/>
          </a:xfrm>
        </p:grpSpPr>
        <p:sp>
          <p:nvSpPr>
            <p:cNvPr id="29" name="Text Placeholder 12">
              <a:extLst>
                <a:ext uri="{FF2B5EF4-FFF2-40B4-BE49-F238E27FC236}">
                  <a16:creationId xmlns:a16="http://schemas.microsoft.com/office/drawing/2014/main" id="{69DE75EF-3406-4DA8-955D-698DC9746B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95958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06</a:t>
              </a:r>
            </a:p>
          </p:txBody>
        </p:sp>
        <p:sp>
          <p:nvSpPr>
            <p:cNvPr id="30" name="직사각형 11">
              <a:extLst>
                <a:ext uri="{FF2B5EF4-FFF2-40B4-BE49-F238E27FC236}">
                  <a16:creationId xmlns:a16="http://schemas.microsoft.com/office/drawing/2014/main" id="{93BF600A-9FC2-407B-A617-3B99204D9929}"/>
                </a:ext>
              </a:extLst>
            </p:cNvPr>
            <p:cNvSpPr/>
            <p:nvPr userDrawn="1"/>
          </p:nvSpPr>
          <p:spPr>
            <a:xfrm>
              <a:off x="667630" y="4861031"/>
              <a:ext cx="44168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Tambah Data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13">
              <a:extLst>
                <a:ext uri="{FF2B5EF4-FFF2-40B4-BE49-F238E27FC236}">
                  <a16:creationId xmlns:a16="http://schemas.microsoft.com/office/drawing/2014/main" id="{8537D4F3-D5B5-4C52-9F4B-4098081DDA9E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Tombol ”Tambah Data” digunakan untuk menambah Perumahan yang dibangun oleh pengembang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6A28E7-1AED-41AA-9722-2E6DA7A6D0A6}"/>
              </a:ext>
            </a:extLst>
          </p:cNvPr>
          <p:cNvGrpSpPr/>
          <p:nvPr/>
        </p:nvGrpSpPr>
        <p:grpSpPr>
          <a:xfrm>
            <a:off x="5746845" y="4832197"/>
            <a:ext cx="5725061" cy="1437341"/>
            <a:chOff x="669541" y="4396365"/>
            <a:chExt cx="5725061" cy="1437341"/>
          </a:xfrm>
        </p:grpSpPr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D90F01DD-FF9A-47CD-8ACB-85833D83C59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02925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07</a:t>
              </a:r>
            </a:p>
          </p:txBody>
        </p:sp>
        <p:sp>
          <p:nvSpPr>
            <p:cNvPr id="34" name="직사각형 11">
              <a:extLst>
                <a:ext uri="{FF2B5EF4-FFF2-40B4-BE49-F238E27FC236}">
                  <a16:creationId xmlns:a16="http://schemas.microsoft.com/office/drawing/2014/main" id="{19C034C3-1D09-4695-861F-CA4E04ABCE9C}"/>
                </a:ext>
              </a:extLst>
            </p:cNvPr>
            <p:cNvSpPr/>
            <p:nvPr userDrawn="1"/>
          </p:nvSpPr>
          <p:spPr>
            <a:xfrm>
              <a:off x="1760818" y="4861031"/>
              <a:ext cx="40415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</a:rPr>
                <a:t>Isi Data Perumahan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직사각형 13">
              <a:extLst>
                <a:ext uri="{FF2B5EF4-FFF2-40B4-BE49-F238E27FC236}">
                  <a16:creationId xmlns:a16="http://schemas.microsoft.com/office/drawing/2014/main" id="{97F1E8DA-20C3-4F95-BC82-E9DFEF472CD4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400">
                  <a:solidFill>
                    <a:schemeClr val="bg1"/>
                  </a:solidFill>
                </a:rPr>
                <a:t>Isi nama perumahan, lokasi, gambar siteplan dan informasi-informasi lainnya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079CE66-A0EA-B14A-B5DB-6615F0A18663}"/>
              </a:ext>
            </a:extLst>
          </p:cNvPr>
          <p:cNvGrpSpPr/>
          <p:nvPr/>
        </p:nvGrpSpPr>
        <p:grpSpPr>
          <a:xfrm>
            <a:off x="609108" y="498757"/>
            <a:ext cx="2949938" cy="3571741"/>
            <a:chOff x="476755" y="516777"/>
            <a:chExt cx="2949938" cy="35717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D04F9-1F10-074C-948F-FE4E76517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740" y="516777"/>
              <a:ext cx="2946793" cy="230169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D87CCF-C637-9048-A96D-B1DABC510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755" y="2818476"/>
              <a:ext cx="2949938" cy="1270042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9BC065A-E316-7546-9E03-A5BEFC090E59}"/>
              </a:ext>
            </a:extLst>
          </p:cNvPr>
          <p:cNvSpPr/>
          <p:nvPr/>
        </p:nvSpPr>
        <p:spPr>
          <a:xfrm>
            <a:off x="558338" y="825169"/>
            <a:ext cx="1600900" cy="61622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AF66-7714-4149-97C5-40FE51F91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25" y="2706090"/>
            <a:ext cx="3955716" cy="2071595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F4F6BA1-0C0C-4E48-ABD6-BDAB05056344}"/>
              </a:ext>
            </a:extLst>
          </p:cNvPr>
          <p:cNvSpPr/>
          <p:nvPr/>
        </p:nvSpPr>
        <p:spPr>
          <a:xfrm>
            <a:off x="3365782" y="3443056"/>
            <a:ext cx="1895879" cy="113944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4C41A-CA0F-0D43-8D05-B6ABB6444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46" y="4718511"/>
            <a:ext cx="4363291" cy="1835096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5923AC8-2490-F649-8528-4EE5CEA0C328}"/>
              </a:ext>
            </a:extLst>
          </p:cNvPr>
          <p:cNvSpPr/>
          <p:nvPr/>
        </p:nvSpPr>
        <p:spPr>
          <a:xfrm>
            <a:off x="472496" y="5125453"/>
            <a:ext cx="1031451" cy="59893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6E88B2-A201-8C4A-B319-7D192C6B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1" y="0"/>
            <a:ext cx="5177442" cy="685799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AADAE9D-3C11-4940-9BCF-769CF1BD8375}"/>
              </a:ext>
            </a:extLst>
          </p:cNvPr>
          <p:cNvGrpSpPr/>
          <p:nvPr/>
        </p:nvGrpSpPr>
        <p:grpSpPr>
          <a:xfrm>
            <a:off x="5804630" y="416236"/>
            <a:ext cx="5646956" cy="1652785"/>
            <a:chOff x="649221" y="4396365"/>
            <a:chExt cx="5646956" cy="1652785"/>
          </a:xfrm>
        </p:grpSpPr>
        <p:sp>
          <p:nvSpPr>
            <p:cNvPr id="21" name="Text Placeholder 12">
              <a:extLst>
                <a:ext uri="{FF2B5EF4-FFF2-40B4-BE49-F238E27FC236}">
                  <a16:creationId xmlns:a16="http://schemas.microsoft.com/office/drawing/2014/main" id="{0C44960C-B261-4C58-B628-B9E1D02408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95958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08</a:t>
              </a:r>
            </a:p>
          </p:txBody>
        </p:sp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E65F8757-26EE-44DF-B103-7AF5B85DBF83}"/>
                </a:ext>
              </a:extLst>
            </p:cNvPr>
            <p:cNvSpPr/>
            <p:nvPr userDrawn="1"/>
          </p:nvSpPr>
          <p:spPr>
            <a:xfrm>
              <a:off x="660752" y="4861031"/>
              <a:ext cx="27796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Koordinat Lokasi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13">
              <a:extLst>
                <a:ext uri="{FF2B5EF4-FFF2-40B4-BE49-F238E27FC236}">
                  <a16:creationId xmlns:a16="http://schemas.microsoft.com/office/drawing/2014/main" id="{7414002A-1353-438E-BDC0-10D83EB9DBF4}"/>
                </a:ext>
              </a:extLst>
            </p:cNvPr>
            <p:cNvSpPr/>
            <p:nvPr userDrawn="1"/>
          </p:nvSpPr>
          <p:spPr>
            <a:xfrm>
              <a:off x="649221" y="5310486"/>
              <a:ext cx="564695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altLang="ko-KR" sz="1400" dirty="0">
                  <a:solidFill>
                    <a:schemeClr val="bg1"/>
                  </a:solidFill>
                </a:rPr>
                <a:t>Isi koordinat lokasi perumahan dengan cara menekan dan tahan sehingga muncul koordinat lokasi pada hp. Masukkan dalam form perumahan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2B4B74-9874-41C1-B813-B868BAE6222C}"/>
              </a:ext>
            </a:extLst>
          </p:cNvPr>
          <p:cNvGrpSpPr/>
          <p:nvPr/>
        </p:nvGrpSpPr>
        <p:grpSpPr>
          <a:xfrm>
            <a:off x="5746845" y="1840096"/>
            <a:ext cx="5725061" cy="1437341"/>
            <a:chOff x="669541" y="4396365"/>
            <a:chExt cx="5725061" cy="1437341"/>
          </a:xfrm>
        </p:grpSpPr>
        <p:sp>
          <p:nvSpPr>
            <p:cNvPr id="25" name="Text Placeholder 12">
              <a:extLst>
                <a:ext uri="{FF2B5EF4-FFF2-40B4-BE49-F238E27FC236}">
                  <a16:creationId xmlns:a16="http://schemas.microsoft.com/office/drawing/2014/main" id="{29B6A045-29C6-4DBF-81A6-3C94A2E406B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02925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09</a:t>
              </a:r>
            </a:p>
          </p:txBody>
        </p:sp>
        <p:sp>
          <p:nvSpPr>
            <p:cNvPr id="26" name="직사각형 11">
              <a:extLst>
                <a:ext uri="{FF2B5EF4-FFF2-40B4-BE49-F238E27FC236}">
                  <a16:creationId xmlns:a16="http://schemas.microsoft.com/office/drawing/2014/main" id="{E26632D4-976A-42B9-A4AC-3C016E7D49D0}"/>
                </a:ext>
              </a:extLst>
            </p:cNvPr>
            <p:cNvSpPr/>
            <p:nvPr userDrawn="1"/>
          </p:nvSpPr>
          <p:spPr>
            <a:xfrm>
              <a:off x="2174063" y="4861031"/>
              <a:ext cx="36283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</a:rPr>
                <a:t>Upload Siteplan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13">
              <a:extLst>
                <a:ext uri="{FF2B5EF4-FFF2-40B4-BE49-F238E27FC236}">
                  <a16:creationId xmlns:a16="http://schemas.microsoft.com/office/drawing/2014/main" id="{7C5DC97A-4A7D-4646-AF87-F5E0685D1D85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Upload gambar siteplan untuk memberikan informasi nomor kapling perumahan yang disediakan oleh pengembang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BC4A7F-296C-43BD-A50F-9227E8057C43}"/>
              </a:ext>
            </a:extLst>
          </p:cNvPr>
          <p:cNvGrpSpPr/>
          <p:nvPr/>
        </p:nvGrpSpPr>
        <p:grpSpPr>
          <a:xfrm>
            <a:off x="5823039" y="3408337"/>
            <a:ext cx="5648867" cy="1437341"/>
            <a:chOff x="667630" y="4396365"/>
            <a:chExt cx="5648867" cy="1437341"/>
          </a:xfrm>
        </p:grpSpPr>
        <p:sp>
          <p:nvSpPr>
            <p:cNvPr id="29" name="Text Placeholder 12">
              <a:extLst>
                <a:ext uri="{FF2B5EF4-FFF2-40B4-BE49-F238E27FC236}">
                  <a16:creationId xmlns:a16="http://schemas.microsoft.com/office/drawing/2014/main" id="{69DE75EF-3406-4DA8-955D-698DC9746B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95958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10</a:t>
              </a:r>
            </a:p>
          </p:txBody>
        </p:sp>
        <p:sp>
          <p:nvSpPr>
            <p:cNvPr id="30" name="직사각형 11">
              <a:extLst>
                <a:ext uri="{FF2B5EF4-FFF2-40B4-BE49-F238E27FC236}">
                  <a16:creationId xmlns:a16="http://schemas.microsoft.com/office/drawing/2014/main" id="{93BF600A-9FC2-407B-A617-3B99204D9929}"/>
                </a:ext>
              </a:extLst>
            </p:cNvPr>
            <p:cNvSpPr/>
            <p:nvPr userDrawn="1"/>
          </p:nvSpPr>
          <p:spPr>
            <a:xfrm>
              <a:off x="667630" y="4861031"/>
              <a:ext cx="44168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Simpan Data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13">
              <a:extLst>
                <a:ext uri="{FF2B5EF4-FFF2-40B4-BE49-F238E27FC236}">
                  <a16:creationId xmlns:a16="http://schemas.microsoft.com/office/drawing/2014/main" id="{8537D4F3-D5B5-4C52-9F4B-4098081DDA9E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Tombol ”Simpan Data” digunakan untuk menyimpan Perumahan yang dibangun oleh pengembang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6A28E7-1AED-41AA-9722-2E6DA7A6D0A6}"/>
              </a:ext>
            </a:extLst>
          </p:cNvPr>
          <p:cNvGrpSpPr/>
          <p:nvPr/>
        </p:nvGrpSpPr>
        <p:grpSpPr>
          <a:xfrm>
            <a:off x="5746845" y="4832197"/>
            <a:ext cx="5725061" cy="1437341"/>
            <a:chOff x="669541" y="4396365"/>
            <a:chExt cx="5725061" cy="1437341"/>
          </a:xfrm>
        </p:grpSpPr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D90F01DD-FF9A-47CD-8ACB-85833D83C59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02925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11</a:t>
              </a:r>
            </a:p>
          </p:txBody>
        </p:sp>
        <p:sp>
          <p:nvSpPr>
            <p:cNvPr id="34" name="직사각형 11">
              <a:extLst>
                <a:ext uri="{FF2B5EF4-FFF2-40B4-BE49-F238E27FC236}">
                  <a16:creationId xmlns:a16="http://schemas.microsoft.com/office/drawing/2014/main" id="{19C034C3-1D09-4695-861F-CA4E04ABCE9C}"/>
                </a:ext>
              </a:extLst>
            </p:cNvPr>
            <p:cNvSpPr/>
            <p:nvPr userDrawn="1"/>
          </p:nvSpPr>
          <p:spPr>
            <a:xfrm>
              <a:off x="1760818" y="4861031"/>
              <a:ext cx="40415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</a:rPr>
                <a:t>Tambah Tipe Rumah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직사각형 13">
              <a:extLst>
                <a:ext uri="{FF2B5EF4-FFF2-40B4-BE49-F238E27FC236}">
                  <a16:creationId xmlns:a16="http://schemas.microsoft.com/office/drawing/2014/main" id="{97F1E8DA-20C3-4F95-BC82-E9DFEF472CD4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400">
                  <a:solidFill>
                    <a:schemeClr val="bg1"/>
                  </a:solidFill>
                </a:rPr>
                <a:t>Setelah dilakukan penambahan data perumahan, pengembang dapat melanjutkan mengisi tipe rumah yang disediakannya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1360E28-822C-0743-A55C-0998A1764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07" y="354688"/>
            <a:ext cx="2590549" cy="2860729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9BC065A-E316-7546-9E03-A5BEFC090E59}"/>
              </a:ext>
            </a:extLst>
          </p:cNvPr>
          <p:cNvSpPr/>
          <p:nvPr/>
        </p:nvSpPr>
        <p:spPr>
          <a:xfrm>
            <a:off x="661111" y="253343"/>
            <a:ext cx="1804739" cy="914121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20941-5771-2548-9AAE-BC593437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66" y="2933545"/>
            <a:ext cx="4035752" cy="3599597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F4F6BA1-0C0C-4E48-ABD6-BDAB05056344}"/>
              </a:ext>
            </a:extLst>
          </p:cNvPr>
          <p:cNvSpPr/>
          <p:nvPr/>
        </p:nvSpPr>
        <p:spPr>
          <a:xfrm>
            <a:off x="824119" y="5919533"/>
            <a:ext cx="3170362" cy="715877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6E88B2-A201-8C4A-B319-7D192C6B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1" y="0"/>
            <a:ext cx="5177442" cy="685799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AADAE9D-3C11-4940-9BCF-769CF1BD8375}"/>
              </a:ext>
            </a:extLst>
          </p:cNvPr>
          <p:cNvGrpSpPr/>
          <p:nvPr/>
        </p:nvGrpSpPr>
        <p:grpSpPr>
          <a:xfrm>
            <a:off x="5804630" y="67318"/>
            <a:ext cx="5646956" cy="1437341"/>
            <a:chOff x="649221" y="4396365"/>
            <a:chExt cx="5646956" cy="1437341"/>
          </a:xfrm>
        </p:grpSpPr>
        <p:sp>
          <p:nvSpPr>
            <p:cNvPr id="21" name="Text Placeholder 12">
              <a:extLst>
                <a:ext uri="{FF2B5EF4-FFF2-40B4-BE49-F238E27FC236}">
                  <a16:creationId xmlns:a16="http://schemas.microsoft.com/office/drawing/2014/main" id="{0C44960C-B261-4C58-B628-B9E1D02408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95958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12</a:t>
              </a:r>
            </a:p>
          </p:txBody>
        </p:sp>
        <p:sp>
          <p:nvSpPr>
            <p:cNvPr id="22" name="직사각형 11">
              <a:extLst>
                <a:ext uri="{FF2B5EF4-FFF2-40B4-BE49-F238E27FC236}">
                  <a16:creationId xmlns:a16="http://schemas.microsoft.com/office/drawing/2014/main" id="{E65F8757-26EE-44DF-B103-7AF5B85DBF83}"/>
                </a:ext>
              </a:extLst>
            </p:cNvPr>
            <p:cNvSpPr/>
            <p:nvPr userDrawn="1"/>
          </p:nvSpPr>
          <p:spPr>
            <a:xfrm>
              <a:off x="660752" y="4861031"/>
              <a:ext cx="27796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Isi Tipe Rumah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13">
              <a:extLst>
                <a:ext uri="{FF2B5EF4-FFF2-40B4-BE49-F238E27FC236}">
                  <a16:creationId xmlns:a16="http://schemas.microsoft.com/office/drawing/2014/main" id="{7414002A-1353-438E-BDC0-10D83EB9DBF4}"/>
                </a:ext>
              </a:extLst>
            </p:cNvPr>
            <p:cNvSpPr/>
            <p:nvPr userDrawn="1"/>
          </p:nvSpPr>
          <p:spPr>
            <a:xfrm>
              <a:off x="649221" y="5310486"/>
              <a:ext cx="5646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altLang="ko-KR" sz="1400" dirty="0">
                  <a:solidFill>
                    <a:schemeClr val="bg1"/>
                  </a:solidFill>
                </a:rPr>
                <a:t>Isi jenis dan tipe rumah yang disediakan, luas tanah dan luas bangunan serta status kapling tersebut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2B4B74-9874-41C1-B813-B868BAE6222C}"/>
              </a:ext>
            </a:extLst>
          </p:cNvPr>
          <p:cNvGrpSpPr/>
          <p:nvPr/>
        </p:nvGrpSpPr>
        <p:grpSpPr>
          <a:xfrm>
            <a:off x="5746845" y="1491178"/>
            <a:ext cx="5725061" cy="1437341"/>
            <a:chOff x="669541" y="4396365"/>
            <a:chExt cx="5725061" cy="1437341"/>
          </a:xfrm>
        </p:grpSpPr>
        <p:sp>
          <p:nvSpPr>
            <p:cNvPr id="25" name="Text Placeholder 12">
              <a:extLst>
                <a:ext uri="{FF2B5EF4-FFF2-40B4-BE49-F238E27FC236}">
                  <a16:creationId xmlns:a16="http://schemas.microsoft.com/office/drawing/2014/main" id="{29B6A045-29C6-4DBF-81A6-3C94A2E406B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02925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13</a:t>
              </a:r>
            </a:p>
          </p:txBody>
        </p:sp>
        <p:sp>
          <p:nvSpPr>
            <p:cNvPr id="26" name="직사각형 11">
              <a:extLst>
                <a:ext uri="{FF2B5EF4-FFF2-40B4-BE49-F238E27FC236}">
                  <a16:creationId xmlns:a16="http://schemas.microsoft.com/office/drawing/2014/main" id="{E26632D4-976A-42B9-A4AC-3C016E7D49D0}"/>
                </a:ext>
              </a:extLst>
            </p:cNvPr>
            <p:cNvSpPr/>
            <p:nvPr userDrawn="1"/>
          </p:nvSpPr>
          <p:spPr>
            <a:xfrm>
              <a:off x="2174063" y="4861031"/>
              <a:ext cx="36283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</a:rPr>
                <a:t>Isi No Kapling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13">
              <a:extLst>
                <a:ext uri="{FF2B5EF4-FFF2-40B4-BE49-F238E27FC236}">
                  <a16:creationId xmlns:a16="http://schemas.microsoft.com/office/drawing/2014/main" id="{7C5DC97A-4A7D-4646-AF87-F5E0685D1D85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altLang="ko-KR" sz="1400" dirty="0">
                  <a:solidFill>
                    <a:schemeClr val="bg1"/>
                  </a:solidFill>
                </a:rPr>
                <a:t>Isi informasi kapling beserta informasi harga, tipe, luas tanah dan luas bangunan serta status kapling tersebut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BC4A7F-296C-43BD-A50F-9227E8057C43}"/>
              </a:ext>
            </a:extLst>
          </p:cNvPr>
          <p:cNvGrpSpPr/>
          <p:nvPr/>
        </p:nvGrpSpPr>
        <p:grpSpPr>
          <a:xfrm>
            <a:off x="5823039" y="3059419"/>
            <a:ext cx="5648867" cy="1437341"/>
            <a:chOff x="667630" y="4396365"/>
            <a:chExt cx="5648867" cy="1437341"/>
          </a:xfrm>
        </p:grpSpPr>
        <p:sp>
          <p:nvSpPr>
            <p:cNvPr id="29" name="Text Placeholder 12">
              <a:extLst>
                <a:ext uri="{FF2B5EF4-FFF2-40B4-BE49-F238E27FC236}">
                  <a16:creationId xmlns:a16="http://schemas.microsoft.com/office/drawing/2014/main" id="{69DE75EF-3406-4DA8-955D-698DC9746B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95958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14</a:t>
              </a:r>
            </a:p>
          </p:txBody>
        </p:sp>
        <p:sp>
          <p:nvSpPr>
            <p:cNvPr id="30" name="직사각형 11">
              <a:extLst>
                <a:ext uri="{FF2B5EF4-FFF2-40B4-BE49-F238E27FC236}">
                  <a16:creationId xmlns:a16="http://schemas.microsoft.com/office/drawing/2014/main" id="{93BF600A-9FC2-407B-A617-3B99204D9929}"/>
                </a:ext>
              </a:extLst>
            </p:cNvPr>
            <p:cNvSpPr/>
            <p:nvPr userDrawn="1"/>
          </p:nvSpPr>
          <p:spPr>
            <a:xfrm>
              <a:off x="667630" y="4861031"/>
              <a:ext cx="44168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Spesifikasi Teknis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13">
              <a:extLst>
                <a:ext uri="{FF2B5EF4-FFF2-40B4-BE49-F238E27FC236}">
                  <a16:creationId xmlns:a16="http://schemas.microsoft.com/office/drawing/2014/main" id="{8537D4F3-D5B5-4C52-9F4B-4098081DDA9E}"/>
                </a:ext>
              </a:extLst>
            </p:cNvPr>
            <p:cNvSpPr/>
            <p:nvPr userDrawn="1"/>
          </p:nvSpPr>
          <p:spPr>
            <a:xfrm>
              <a:off x="669541" y="5310486"/>
              <a:ext cx="5646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Tombol ”Tambah Data” digunakan untuk menambah Perumahan yang dibangun oleh pengembang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6A28E7-1AED-41AA-9722-2E6DA7A6D0A6}"/>
              </a:ext>
            </a:extLst>
          </p:cNvPr>
          <p:cNvGrpSpPr/>
          <p:nvPr/>
        </p:nvGrpSpPr>
        <p:grpSpPr>
          <a:xfrm>
            <a:off x="6838122" y="4483279"/>
            <a:ext cx="4633784" cy="1868228"/>
            <a:chOff x="1760818" y="4396365"/>
            <a:chExt cx="4633784" cy="1868228"/>
          </a:xfrm>
        </p:grpSpPr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D90F01DD-FF9A-47CD-8ACB-85833D83C59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02925" y="4396365"/>
              <a:ext cx="1291677" cy="914121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bg1">
                      <a:alpha val="30000"/>
                    </a:schemeClr>
                  </a:solidFill>
                </a:rPr>
                <a:t>15</a:t>
              </a:r>
            </a:p>
          </p:txBody>
        </p:sp>
        <p:sp>
          <p:nvSpPr>
            <p:cNvPr id="34" name="직사각형 11">
              <a:extLst>
                <a:ext uri="{FF2B5EF4-FFF2-40B4-BE49-F238E27FC236}">
                  <a16:creationId xmlns:a16="http://schemas.microsoft.com/office/drawing/2014/main" id="{19C034C3-1D09-4695-861F-CA4E04ABCE9C}"/>
                </a:ext>
              </a:extLst>
            </p:cNvPr>
            <p:cNvSpPr/>
            <p:nvPr userDrawn="1"/>
          </p:nvSpPr>
          <p:spPr>
            <a:xfrm>
              <a:off x="1760818" y="4861031"/>
              <a:ext cx="40415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</a:rPr>
                <a:t>Simpan Data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직사각형 13">
              <a:extLst>
                <a:ext uri="{FF2B5EF4-FFF2-40B4-BE49-F238E27FC236}">
                  <a16:creationId xmlns:a16="http://schemas.microsoft.com/office/drawing/2014/main" id="{97F1E8DA-20C3-4F95-BC82-E9DFEF472CD4}"/>
                </a:ext>
              </a:extLst>
            </p:cNvPr>
            <p:cNvSpPr/>
            <p:nvPr userDrawn="1"/>
          </p:nvSpPr>
          <p:spPr>
            <a:xfrm>
              <a:off x="3518495" y="5310486"/>
              <a:ext cx="279800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400">
                  <a:solidFill>
                    <a:schemeClr val="bg1"/>
                  </a:solidFill>
                </a:rPr>
                <a:t>Setelah dilakukan penambahan data perumahan, pengembang dapat melanjutkan mengisi tipe rumah yang disediakannya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52260E-E5D5-6B4C-AFED-A70B1547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9" y="211393"/>
            <a:ext cx="4683749" cy="2237927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9BC065A-E316-7546-9E03-A5BEFC090E59}"/>
              </a:ext>
            </a:extLst>
          </p:cNvPr>
          <p:cNvSpPr/>
          <p:nvPr/>
        </p:nvSpPr>
        <p:spPr>
          <a:xfrm>
            <a:off x="4032415" y="1390641"/>
            <a:ext cx="794084" cy="914121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BA3746-B8F4-6447-ABC6-4EBA45B9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78" y="2565408"/>
            <a:ext cx="4683235" cy="2776605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F4F6BA1-0C0C-4E48-ABD6-BDAB05056344}"/>
              </a:ext>
            </a:extLst>
          </p:cNvPr>
          <p:cNvSpPr/>
          <p:nvPr/>
        </p:nvSpPr>
        <p:spPr>
          <a:xfrm>
            <a:off x="166741" y="3043983"/>
            <a:ext cx="4870945" cy="128722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0D390-D798-0348-80BC-6FF05978C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1" y="4902998"/>
            <a:ext cx="4322505" cy="18401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1521E-9D65-9145-A060-E66D8962F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53" y="5244143"/>
            <a:ext cx="2946639" cy="13612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4BAC1-8629-364E-9F47-4D909D659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436" y="5655068"/>
            <a:ext cx="3099608" cy="801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06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6E88B2-A201-8C4A-B319-7D192C6B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1" y="0"/>
            <a:ext cx="5177442" cy="6857999"/>
          </a:xfrm>
          <a:prstGeom prst="rect">
            <a:avLst/>
          </a:prstGeom>
        </p:spPr>
      </p:pic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22CDBE20-D5AE-B44D-BA3B-26061A53F874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Hasil Input Perumahan (Website dan Android)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DA3043-555E-F641-B757-C9FC6DCC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10" y="1063756"/>
            <a:ext cx="6717005" cy="41508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C4937-0854-BE48-91D8-B8FBA2BB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617" y="1403265"/>
            <a:ext cx="3018366" cy="4780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53A80-68B7-A742-83A7-164AE20C7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848" y="2100109"/>
            <a:ext cx="2393932" cy="44183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88D7F-8A33-164D-92F2-3F793575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539" y="2299441"/>
            <a:ext cx="2393932" cy="40197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4698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480</Words>
  <Application>Microsoft Macintosh PowerPoint</Application>
  <PresentationFormat>Widescreen</PresentationFormat>
  <Paragraphs>79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Futura Bk BT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139</cp:revision>
  <dcterms:created xsi:type="dcterms:W3CDTF">2019-01-14T06:35:35Z</dcterms:created>
  <dcterms:modified xsi:type="dcterms:W3CDTF">2021-08-23T03:17:26Z</dcterms:modified>
</cp:coreProperties>
</file>